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8" r:id="rId6"/>
    <p:sldId id="267" r:id="rId7"/>
    <p:sldId id="265" r:id="rId8"/>
    <p:sldId id="260" r:id="rId9"/>
    <p:sldId id="272" r:id="rId10"/>
    <p:sldId id="269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2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1E5EB6-D04A-057E-76CC-10145FC92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17993-304C-356B-4CE0-EF3D4911CC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0E166-5A1B-482B-8AF2-D8C815FDF249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41726-6236-252D-3125-CBE2DA5E4B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22961-1CA4-DC23-FD04-7752853CDE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0641F-8D2E-4B6D-A516-55AB9539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22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2D7DB-A7D3-4580-9EEB-017447174A94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B6B39-1FB3-456D-8568-1EF310936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2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7156F1-34FE-756E-0B64-B272B7D4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28760" cy="685800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FFF7A-2129-B9CE-1B30-239FEB64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rot="10800000" flipV="1">
            <a:off x="5644581" y="-7646"/>
            <a:ext cx="6547419" cy="6865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BDFE4-22E9-9FAC-E1DD-D7F4FB16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67" b="-6266"/>
          <a:stretch/>
        </p:blipFill>
        <p:spPr>
          <a:xfrm rot="5400000" flipV="1">
            <a:off x="63141" y="-70784"/>
            <a:ext cx="4163783" cy="4290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8" y="1803015"/>
            <a:ext cx="5393532" cy="3670685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8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3DAB823-8DF9-82FE-1C75-C0BED798A8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2468" y="904461"/>
            <a:ext cx="4609760" cy="890909"/>
          </a:xfrm>
        </p:spPr>
        <p:txBody>
          <a:bodyPr lIns="0" rIns="0" anchor="ctr">
            <a:normAutofit/>
          </a:bodyPr>
          <a:lstStyle>
            <a:lvl1pPr marL="0" indent="0" algn="l">
              <a:buNone/>
              <a:defRPr sz="24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9EB697-B782-B0BE-B5BE-74CE1BA5A0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468" y="5658078"/>
            <a:ext cx="5393532" cy="389251"/>
          </a:xfrm>
        </p:spPr>
        <p:txBody>
          <a:bodyPr lIns="0" anchor="t">
            <a:normAutofit/>
          </a:bodyPr>
          <a:lstStyle>
            <a:lvl1pPr marL="0" indent="0">
              <a:buNone/>
              <a:defRPr sz="1600" b="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CC78C-D6DB-602E-592B-738F7C0D4E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85835" y="1048054"/>
            <a:ext cx="4840129" cy="4840129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18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FBDFE4-22E9-9FAC-E1DD-D7F4FB16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921" b="-5281"/>
          <a:stretch/>
        </p:blipFill>
        <p:spPr>
          <a:xfrm rot="16200000" flipV="1">
            <a:off x="7359287" y="2025287"/>
            <a:ext cx="4620983" cy="50444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156F1-34FE-756E-0B64-B272B7D4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646"/>
            <a:ext cx="6151794" cy="6865646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FFF7A-2129-B9CE-1B30-239FEB64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 b="-775"/>
          <a:stretch/>
        </p:blipFill>
        <p:spPr>
          <a:xfrm rot="5400000" flipV="1">
            <a:off x="620844" y="-620842"/>
            <a:ext cx="6547419" cy="7789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79486" y="3162300"/>
            <a:ext cx="5492974" cy="3620240"/>
          </a:xfrm>
        </p:spPr>
        <p:txBody>
          <a:bodyPr lIns="0" anchor="t">
            <a:noAutofit/>
          </a:bodyPr>
          <a:lstStyle>
            <a:lvl1pPr algn="l">
              <a:lnSpc>
                <a:spcPct val="80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CC78C-D6DB-602E-592B-738F7C0D4E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794" y="1048054"/>
            <a:ext cx="4840129" cy="4840129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308F0DE-05CF-52D2-524A-39AFB4CD0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9486" y="754602"/>
            <a:ext cx="3724353" cy="2148619"/>
          </a:xfrm>
        </p:spPr>
        <p:txBody>
          <a:bodyPr lIns="0" anchor="b">
            <a:normAutofit/>
          </a:bodyPr>
          <a:lstStyle>
            <a:lvl1pPr marL="0" indent="0" algn="l">
              <a:buNone/>
              <a:defRPr lang="en-US" sz="1600" b="0" kern="1200" cap="all" spc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AB5F830-68FC-D02D-E399-9A7E2D001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504" b="19513"/>
          <a:stretch/>
        </p:blipFill>
        <p:spPr>
          <a:xfrm rot="16200000">
            <a:off x="10787010" y="371951"/>
            <a:ext cx="1232643" cy="15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06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7156F1-34FE-756E-0B64-B272B7D4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98280" y="-7646"/>
            <a:ext cx="3093720" cy="6865646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FFF7A-2129-B9CE-1B30-239FEB64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rot="10800000" flipV="1">
            <a:off x="5644581" y="-7646"/>
            <a:ext cx="6547419" cy="6865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BDFE4-22E9-9FAC-E1DD-D7F4FB16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67" b="-6266"/>
          <a:stretch/>
        </p:blipFill>
        <p:spPr>
          <a:xfrm rot="5400000" flipV="1">
            <a:off x="63138" y="-70783"/>
            <a:ext cx="4163783" cy="4290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81" y="3040380"/>
            <a:ext cx="5430207" cy="3817620"/>
          </a:xfrm>
        </p:spPr>
        <p:txBody>
          <a:bodyPr lIns="0" anchor="t">
            <a:noAutofit/>
          </a:bodyPr>
          <a:lstStyle>
            <a:lvl1pPr algn="l">
              <a:defRPr sz="7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308F0DE-05CF-52D2-524A-39AFB4CD0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281" y="1225118"/>
            <a:ext cx="4634178" cy="1678103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2000" b="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14434B-2F33-1D60-AE02-DDEC3B9CF8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85835" y="1048054"/>
            <a:ext cx="4840129" cy="4840129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0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5157DB4-9CB7-294E-6FC5-03F67A02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249888" y="0"/>
            <a:ext cx="4942112" cy="685800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52F5AC-18A6-7462-5EB6-6F6F3A408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flipV="1">
            <a:off x="0" y="0"/>
            <a:ext cx="6547419" cy="686564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573256-59FC-E67E-E487-C37703D8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4808538"/>
            <a:ext cx="12192000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4154558"/>
            <a:ext cx="5324951" cy="2220902"/>
          </a:xfrm>
        </p:spPr>
        <p:txBody>
          <a:bodyPr lIns="0" anchor="b">
            <a:noAutofit/>
          </a:bodyPr>
          <a:lstStyle>
            <a:lvl1pPr algn="l"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7EB4FD7F-9DB9-04F2-0FF6-C32C0396FA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770438"/>
          </a:xfrm>
        </p:spPr>
        <p:txBody>
          <a:bodyPr tIns="36576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1067FA4B-E31C-2922-DCB4-ACA6179812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1960" y="5288279"/>
            <a:ext cx="4130040" cy="1131567"/>
          </a:xfrm>
        </p:spPr>
        <p:txBody>
          <a:bodyPr lIns="0" anchor="ctr">
            <a:normAutofit/>
          </a:bodyPr>
          <a:lstStyle>
            <a:lvl1pPr marL="0" indent="0" algn="ctr">
              <a:buNone/>
              <a:defRPr sz="1800" b="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167C73C-A4C3-9198-7F38-8DB5D6BD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764603" y="4925265"/>
            <a:ext cx="870600" cy="18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A72122-641A-CA2F-E7AC-6FC3819C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E4C80-6993-C1B1-26E6-463B91EB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0"/>
          <a:stretch/>
        </p:blipFill>
        <p:spPr>
          <a:xfrm flipV="1">
            <a:off x="1" y="-7646"/>
            <a:ext cx="12192000" cy="6865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5279231" cy="539762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3FB349-AC61-548D-5D7E-37990D16B7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469" y="310243"/>
            <a:ext cx="5279231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0227EBE-BEA6-9FE3-015A-377B5C2902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9502" y="310242"/>
            <a:ext cx="5279231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08933BF-A0AD-9306-66A0-8F4D312552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469" y="5883730"/>
            <a:ext cx="5279236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79C2CAE-EB6C-AA3C-093C-AA24705ADD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9499" y="5331961"/>
            <a:ext cx="5279236" cy="539762"/>
          </a:xfrm>
        </p:spPr>
        <p:txBody>
          <a:bodyPr lIns="0" anchor="t">
            <a:noAutofit/>
          </a:bodyPr>
          <a:lstStyle>
            <a:lvl1pPr marL="0" indent="0" algn="l"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9BB16295-2CE6-A516-8527-E895BD912F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502" y="5883730"/>
            <a:ext cx="5279236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82228A6-C5DE-A755-5A92-B53F6AA1B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209" r="430" b="845"/>
          <a:stretch/>
        </p:blipFill>
        <p:spPr>
          <a:xfrm rot="5400000">
            <a:off x="11092549" y="5460313"/>
            <a:ext cx="1227349" cy="9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7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5D6890-2EFE-4162-E925-FDAB446DD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1EA913-1C41-0E26-60E1-0458172D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rot="10800000" flipV="1">
            <a:off x="5644581" y="-7646"/>
            <a:ext cx="6547419" cy="6865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AA5C59-8D1E-6B6F-4640-8F9A700A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67" b="-6266"/>
          <a:stretch/>
        </p:blipFill>
        <p:spPr>
          <a:xfrm rot="5400000" flipV="1">
            <a:off x="63141" y="-70784"/>
            <a:ext cx="4163783" cy="42900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97E53A-1A39-DF71-6DD3-4C26BF7174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3429679" cy="551768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DC4D0A5C-7796-AAF8-E639-4A1710EE93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4057" y="310244"/>
            <a:ext cx="3429682" cy="471674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C8CBAF88-D501-00F1-9113-12839FB906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2615" y="310243"/>
            <a:ext cx="3429682" cy="471674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BED23468-975F-4D90-B86C-207AC5855E9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058261" y="310244"/>
            <a:ext cx="3429682" cy="471674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7F1145E-C173-BDD8-4F72-155D6250D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469" y="5883730"/>
            <a:ext cx="3429682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BF823A-1C3D-0F85-D743-C61DEF06F1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1159" y="5331961"/>
            <a:ext cx="3429682" cy="551768"/>
          </a:xfrm>
        </p:spPr>
        <p:txBody>
          <a:bodyPr lIns="0" anchor="t">
            <a:noAutofit/>
          </a:bodyPr>
          <a:lstStyle>
            <a:lvl1pPr marL="0" indent="0" algn="l"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8C783-D079-6E13-C1FF-38EBD5103A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82615" y="5883730"/>
            <a:ext cx="3429682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B28A2EA-3D2F-771C-649D-38FA331322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8261" y="5331961"/>
            <a:ext cx="3429682" cy="551768"/>
          </a:xfrm>
        </p:spPr>
        <p:txBody>
          <a:bodyPr lIns="0" anchor="t">
            <a:noAutofit/>
          </a:bodyPr>
          <a:lstStyle>
            <a:lvl1pPr marL="0" indent="0" algn="l"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CC8F0D-A2D7-0D8A-186B-C4C8AA5DE3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717" y="5883730"/>
            <a:ext cx="3429682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4579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A72122-641A-CA2F-E7AC-6FC3819C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E4C80-6993-C1B1-26E6-463B91EB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0"/>
          <a:stretch/>
        </p:blipFill>
        <p:spPr>
          <a:xfrm flipV="1">
            <a:off x="1" y="-7646"/>
            <a:ext cx="12192000" cy="6865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9613374" cy="361269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3FB349-AC61-548D-5D7E-37990D16B7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470" y="310243"/>
            <a:ext cx="10786264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08933BF-A0AD-9306-66A0-8F4D312552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468" y="5883730"/>
            <a:ext cx="9613383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11C231F-6109-C5C5-47F4-03434EDB97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56" r="430" b="-4515"/>
          <a:stretch/>
        </p:blipFill>
        <p:spPr>
          <a:xfrm rot="5400000">
            <a:off x="10557245" y="4925010"/>
            <a:ext cx="1227349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AA8595-5E1A-945B-48C0-A787C7AB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A6D0E-99FB-9E9C-1CDE-F0C4727EB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1B16-3DFB-505A-9B6D-A3F8632A2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2DAAB-1D55-4415-AB44-B6515C192A86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23EA5-DB4A-74DA-ED8F-F7874CF04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F339-2527-B263-0B79-347AAB28C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3B302-7AB2-46D1-9DDF-1AE20667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0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60" r:id="rId4"/>
    <p:sldLayoutId id="2147483661" r:id="rId5"/>
    <p:sldLayoutId id="2147483664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F5A7-4BCE-88CA-2347-16B9E7920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95" y="288098"/>
            <a:ext cx="6095496" cy="3670685"/>
          </a:xfrm>
        </p:spPr>
        <p:txBody>
          <a:bodyPr/>
          <a:lstStyle/>
          <a:p>
            <a:r>
              <a:rPr lang="en-IN" sz="4800" dirty="0" err="1"/>
              <a:t>SmartBite</a:t>
            </a:r>
            <a:r>
              <a:rPr lang="en-IN" sz="4800" dirty="0"/>
              <a:t>- Online Food Delivery Database Management System</a:t>
            </a:r>
            <a:endParaRPr lang="en-US" sz="4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3BBD2-7CC9-6CF3-4225-60659CCF2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262" y="4362976"/>
            <a:ext cx="7184993" cy="890909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 Tool:</a:t>
            </a:r>
            <a:r>
              <a:rPr lang="en-US" dirty="0"/>
              <a:t> Microsoft Access (</a:t>
            </a:r>
            <a:r>
              <a:rPr lang="en-US" dirty="0" err="1"/>
              <a:t>accdb</a:t>
            </a:r>
            <a:r>
              <a:rPr lang="en-US" dirty="0"/>
              <a:t>)</a:t>
            </a:r>
            <a:br>
              <a:rPr lang="en-US" dirty="0"/>
            </a:br>
            <a:r>
              <a:rPr lang="en-US" b="1" dirty="0"/>
              <a:t> Type:</a:t>
            </a:r>
            <a:r>
              <a:rPr lang="en-US" dirty="0"/>
              <a:t> Company-Level Business  Analytics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2A915-24CD-4D2E-2993-5789ADC9F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468" y="5658078"/>
            <a:ext cx="5393532" cy="389251"/>
          </a:xfrm>
        </p:spPr>
        <p:txBody>
          <a:bodyPr>
            <a:normAutofit/>
          </a:bodyPr>
          <a:lstStyle/>
          <a:p>
            <a:r>
              <a:rPr lang="en-IN" b="1" dirty="0"/>
              <a:t>Designed By:</a:t>
            </a:r>
            <a:r>
              <a:rPr lang="en-IN" dirty="0"/>
              <a:t>  Rajeev </a:t>
            </a:r>
            <a:r>
              <a:rPr lang="en-IN" dirty="0" err="1"/>
              <a:t>tiwari</a:t>
            </a:r>
            <a:endParaRPr lang="en-US" dirty="0"/>
          </a:p>
        </p:txBody>
      </p:sp>
      <p:pic>
        <p:nvPicPr>
          <p:cNvPr id="12" name="Picture Placeholder 11" descr="A plate of vegetables and cheese">
            <a:extLst>
              <a:ext uri="{FF2B5EF4-FFF2-40B4-BE49-F238E27FC236}">
                <a16:creationId xmlns:a16="http://schemas.microsoft.com/office/drawing/2014/main" id="{B3E07CBA-D814-7D3C-4D62-FA15A2613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" b="112"/>
          <a:stretch/>
        </p:blipFill>
        <p:spPr>
          <a:xfrm>
            <a:off x="6685835" y="1048054"/>
            <a:ext cx="4840129" cy="4840129"/>
          </a:xfr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5CC4AE62-CFEB-2FE5-E607-B4B22BF0B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010273" y="531603"/>
            <a:ext cx="1232643" cy="262963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3A3FD4A-7159-F7A4-5C1F-3B488ADE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925"/>
          <a:stretch/>
        </p:blipFill>
        <p:spPr>
          <a:xfrm rot="5400000">
            <a:off x="10794021" y="4159968"/>
            <a:ext cx="1092624" cy="17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2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469" y="218797"/>
            <a:ext cx="6593168" cy="1883650"/>
          </a:xfrm>
        </p:spPr>
        <p:txBody>
          <a:bodyPr/>
          <a:lstStyle/>
          <a:p>
            <a:r>
              <a:rPr lang="en-IN" sz="44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Sample Business Questions</a:t>
            </a:r>
            <a:endParaRPr lang="en-US" sz="4400" dirty="0">
              <a:latin typeface="Chamberi Super Display "/>
            </a:endParaRPr>
          </a:p>
        </p:txBody>
      </p:sp>
      <p:pic>
        <p:nvPicPr>
          <p:cNvPr id="11" name="Content Placeholder 10" descr="A plate of brownies and a knife">
            <a:extLst>
              <a:ext uri="{FF2B5EF4-FFF2-40B4-BE49-F238E27FC236}">
                <a16:creationId xmlns:a16="http://schemas.microsoft.com/office/drawing/2014/main" id="{8AFEC5C7-DCA1-E6AF-89A5-82A56E749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" b="43"/>
          <a:stretch/>
        </p:blipFill>
        <p:spPr>
          <a:xfrm>
            <a:off x="665794" y="1048054"/>
            <a:ext cx="4840129" cy="4840129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5226E23-AA14-D475-E844-1A986A30E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089142" y="4692485"/>
            <a:ext cx="1232643" cy="2629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E24927A-4FA9-F8F6-FB43-06DDD04A1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81D095-BE13-0C33-DE2A-851390088FE0}"/>
              </a:ext>
            </a:extLst>
          </p:cNvPr>
          <p:cNvSpPr txBox="1"/>
          <p:nvPr/>
        </p:nvSpPr>
        <p:spPr>
          <a:xfrm>
            <a:off x="6171718" y="2118023"/>
            <a:ext cx="6223713" cy="1983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Which food item sells the most each month?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Which payment mode has the least cancellations?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What is the revenue difference between Gold &amp; Regular members?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Which restaurant needs performance improvement?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✅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What are the month-wise growth trends?</a:t>
            </a:r>
          </a:p>
        </p:txBody>
      </p:sp>
    </p:spTree>
    <p:extLst>
      <p:ext uri="{BB962C8B-B14F-4D97-AF65-F5344CB8AC3E}">
        <p14:creationId xmlns:p14="http://schemas.microsoft.com/office/powerpoint/2010/main" val="293871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091" y="218797"/>
            <a:ext cx="7758546" cy="941825"/>
          </a:xfrm>
        </p:spPr>
        <p:txBody>
          <a:bodyPr/>
          <a:lstStyle/>
          <a:p>
            <a:r>
              <a:rPr lang="en-IN" sz="48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Final Delivery Plan</a:t>
            </a:r>
            <a:endParaRPr lang="en-US" sz="4800" dirty="0">
              <a:latin typeface="Chamberi Super Display 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226E23-AA14-D475-E844-1A986A30E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089142" y="4692485"/>
            <a:ext cx="1232643" cy="2629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E24927A-4FA9-F8F6-FB43-06DDD04A1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81D095-BE13-0C33-DE2A-851390088FE0}"/>
              </a:ext>
            </a:extLst>
          </p:cNvPr>
          <p:cNvSpPr txBox="1"/>
          <p:nvPr/>
        </p:nvSpPr>
        <p:spPr>
          <a:xfrm>
            <a:off x="6171718" y="2118023"/>
            <a:ext cx="6223713" cy="357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Master Tables: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FoodItems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Customers, Restaurants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Transaction Tables: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Orders for each month,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AllOrders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combined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Forms: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New Order Entry, New Customer, New Restaurant, Order Search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Queries: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Sales, Revenue, Cancellations, Segmentation, Payment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Reports: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Visuals — Sales by Restaurant, Payment Pie Chart, Monthly Trends, Customer Loyalty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Macros &amp; Validation: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Auto-filter forms, auto-open reports, data rules</a:t>
            </a:r>
          </a:p>
        </p:txBody>
      </p:sp>
      <p:pic>
        <p:nvPicPr>
          <p:cNvPr id="7" name="Picture Placeholder 11" descr="A bowl of food with a spoon">
            <a:extLst>
              <a:ext uri="{FF2B5EF4-FFF2-40B4-BE49-F238E27FC236}">
                <a16:creationId xmlns:a16="http://schemas.microsoft.com/office/drawing/2014/main" id="{721AB3BC-0B5B-01E9-D1FC-00CA069199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/>
        </p:blipFill>
        <p:spPr>
          <a:xfrm>
            <a:off x="176392" y="1320801"/>
            <a:ext cx="5513208" cy="4368799"/>
          </a:xfr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2AFC944D-B06F-74FA-BF85-39ED47335374}"/>
              </a:ext>
            </a:extLst>
          </p:cNvPr>
          <p:cNvSpPr txBox="1">
            <a:spLocks/>
          </p:cNvSpPr>
          <p:nvPr/>
        </p:nvSpPr>
        <p:spPr>
          <a:xfrm>
            <a:off x="7287998" y="1160622"/>
            <a:ext cx="4432948" cy="53976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Module-wise Deliverables</a:t>
            </a:r>
            <a:endParaRPr lang="en-IN" sz="1800" dirty="0">
              <a:effectLst/>
              <a:latin typeface="Chamberi Super Display 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7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A person holding a bowl of food">
            <a:extLst>
              <a:ext uri="{FF2B5EF4-FFF2-40B4-BE49-F238E27FC236}">
                <a16:creationId xmlns:a16="http://schemas.microsoft.com/office/drawing/2014/main" id="{6D7B95FB-2348-7ED6-4CB3-DE08C8FC1C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" b="47"/>
          <a:stretch/>
        </p:blipFill>
        <p:spPr>
          <a:xfrm>
            <a:off x="5454927" y="951344"/>
            <a:ext cx="6737074" cy="5338619"/>
          </a:xfr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8328E6-7A3E-B28B-E436-3B4D78F9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30" b="36705"/>
          <a:stretch/>
        </p:blipFill>
        <p:spPr>
          <a:xfrm rot="5400000">
            <a:off x="218544" y="421006"/>
            <a:ext cx="1227349" cy="16644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D97B449-147C-54F4-D575-F117EE57E535}"/>
              </a:ext>
            </a:extLst>
          </p:cNvPr>
          <p:cNvSpPr txBox="1">
            <a:spLocks/>
          </p:cNvSpPr>
          <p:nvPr/>
        </p:nvSpPr>
        <p:spPr>
          <a:xfrm>
            <a:off x="3011056" y="124975"/>
            <a:ext cx="7758546" cy="94182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IN" sz="48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Extras to Make It Real</a:t>
            </a:r>
            <a:endParaRPr lang="en-IN" sz="4800" dirty="0">
              <a:latin typeface="Chamberi Super Display 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BBCB2-7487-C727-D654-520A1DFD4A63}"/>
              </a:ext>
            </a:extLst>
          </p:cNvPr>
          <p:cNvSpPr txBox="1"/>
          <p:nvPr/>
        </p:nvSpPr>
        <p:spPr>
          <a:xfrm>
            <a:off x="304800" y="2110307"/>
            <a:ext cx="5412510" cy="1984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Added realistic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Unit Prices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for items (₹150, ₹250, etc.)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AutoNumber Order IDs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Avoid duplicate entries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Macros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for auto-opening and filtering reports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Locked Final Tables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To prevent accidental delete/edit</a:t>
            </a:r>
          </a:p>
        </p:txBody>
      </p:sp>
    </p:spTree>
    <p:extLst>
      <p:ext uri="{BB962C8B-B14F-4D97-AF65-F5344CB8AC3E}">
        <p14:creationId xmlns:p14="http://schemas.microsoft.com/office/powerpoint/2010/main" val="1334202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9159" y="86293"/>
            <a:ext cx="5024521" cy="1923521"/>
          </a:xfrm>
        </p:spPr>
        <p:txBody>
          <a:bodyPr/>
          <a:lstStyle/>
          <a:p>
            <a:r>
              <a:rPr lang="en-IN" sz="48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Conclusion</a:t>
            </a:r>
            <a:endParaRPr lang="en-US" sz="4800" dirty="0">
              <a:latin typeface="Chamberi Super Display "/>
            </a:endParaRPr>
          </a:p>
        </p:txBody>
      </p:sp>
      <p:pic>
        <p:nvPicPr>
          <p:cNvPr id="49" name="Picture Placeholder 48" descr="A group of tacos on a stone plate">
            <a:extLst>
              <a:ext uri="{FF2B5EF4-FFF2-40B4-BE49-F238E27FC236}">
                <a16:creationId xmlns:a16="http://schemas.microsoft.com/office/drawing/2014/main" id="{01D776C5-7456-524D-BDA8-D3613EC750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794" y="1048054"/>
            <a:ext cx="4840129" cy="4840129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782C846-E8D4-3E14-ED79-585646B962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1764" y="1423638"/>
            <a:ext cx="3724353" cy="427876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 err="1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SmartBite</a:t>
            </a:r>
            <a:r>
              <a:rPr lang="en-IN" sz="1800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 is not just an academic file — it’s a </a:t>
            </a:r>
            <a:r>
              <a:rPr lang="en-IN" sz="18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real-company-ready DBMS</a:t>
            </a:r>
            <a:r>
              <a:rPr lang="en-IN" sz="1800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: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AA8108-1481-D859-23FE-DB29F347E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081851" y="4387323"/>
            <a:ext cx="1232643" cy="26296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F4734-2560-3AF9-C0D5-7F6C4B78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C3525D-A31E-5EEC-BE56-FB09D39EF683}"/>
              </a:ext>
            </a:extLst>
          </p:cNvPr>
          <p:cNvSpPr txBox="1"/>
          <p:nvPr/>
        </p:nvSpPr>
        <p:spPr>
          <a:xfrm>
            <a:off x="6171718" y="2906506"/>
            <a:ext cx="5841075" cy="205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Automates daily food delivery operations.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Generates accurate sales &amp; revenue insights.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Helps management take fast, data-driven decisions.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Completely built with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Microsoft Access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, using only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native tools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(Queries, Macros, Forms, Reports).</a:t>
            </a:r>
          </a:p>
        </p:txBody>
      </p:sp>
    </p:spTree>
    <p:extLst>
      <p:ext uri="{BB962C8B-B14F-4D97-AF65-F5344CB8AC3E}">
        <p14:creationId xmlns:p14="http://schemas.microsoft.com/office/powerpoint/2010/main" val="111043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D60681-A205-CBD7-133D-38F65194C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F1143-8CC2-085E-BEB4-938E7E324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03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D68729-A248-2089-9C08-029D02CAC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88A26F-E33A-D7F8-B3AB-3F8E7F7E3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8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6CF30A-A0BF-4BB6-78D4-EDF21D6A5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07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FAA68-3587-FEA8-CFB8-7A14AB920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0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wl of food with a spoon">
            <a:extLst>
              <a:ext uri="{FF2B5EF4-FFF2-40B4-BE49-F238E27FC236}">
                <a16:creationId xmlns:a16="http://schemas.microsoft.com/office/drawing/2014/main" id="{721AB3BC-0B5B-01E9-D1FC-00CA069199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/>
        </p:blipFill>
        <p:spPr>
          <a:xfrm>
            <a:off x="-1" y="1"/>
            <a:ext cx="4119419" cy="3264327"/>
          </a:xfrm>
        </p:spPr>
      </p:pic>
      <p:pic>
        <p:nvPicPr>
          <p:cNvPr id="26" name="Picture Placeholder 25" descr="A person holding a bowl of food">
            <a:extLst>
              <a:ext uri="{FF2B5EF4-FFF2-40B4-BE49-F238E27FC236}">
                <a16:creationId xmlns:a16="http://schemas.microsoft.com/office/drawing/2014/main" id="{6D7B95FB-2348-7ED6-4CB3-DE08C8FC1C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" b="47"/>
          <a:stretch/>
        </p:blipFill>
        <p:spPr>
          <a:xfrm>
            <a:off x="4119418" y="0"/>
            <a:ext cx="4114508" cy="3260435"/>
          </a:xfr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8328E6-7A3E-B28B-E436-3B4D78F9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30" b="36705"/>
          <a:stretch/>
        </p:blipFill>
        <p:spPr>
          <a:xfrm rot="5400000">
            <a:off x="218544" y="421006"/>
            <a:ext cx="1227349" cy="1664439"/>
          </a:xfrm>
          <a:prstGeom prst="rect">
            <a:avLst/>
          </a:prstGeom>
        </p:spPr>
      </p:pic>
      <p:pic>
        <p:nvPicPr>
          <p:cNvPr id="49" name="Picture Placeholder 48" descr="A group of tacos with sauce and limes">
            <a:extLst>
              <a:ext uri="{FF2B5EF4-FFF2-40B4-BE49-F238E27FC236}">
                <a16:creationId xmlns:a16="http://schemas.microsoft.com/office/drawing/2014/main" id="{01D776C5-7456-524D-BDA8-D3613EC750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xfrm>
            <a:off x="0" y="3260435"/>
            <a:ext cx="12192000" cy="3597563"/>
          </a:xfrm>
          <a:prstGeom prst="rect">
            <a:avLst/>
          </a:prstGeom>
        </p:spPr>
      </p:pic>
      <p:pic>
        <p:nvPicPr>
          <p:cNvPr id="2" name="Content Placeholder 10" descr="A plate of brownies and a knife">
            <a:extLst>
              <a:ext uri="{FF2B5EF4-FFF2-40B4-BE49-F238E27FC236}">
                <a16:creationId xmlns:a16="http://schemas.microsoft.com/office/drawing/2014/main" id="{3843EE48-70BD-481E-1601-61F9290074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" b="43"/>
          <a:stretch/>
        </p:blipFill>
        <p:spPr>
          <a:xfrm>
            <a:off x="8233926" y="1"/>
            <a:ext cx="3958074" cy="326043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FC944D-B06F-74FA-BF85-39ED47335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810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217A3F-DB20-D54E-B6E1-2495E57D7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8A4863-DA23-CB5B-DADC-BAC5C5D06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98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C3BF7-A872-1826-180E-675BBB9E3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20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94098-B6CD-FDE7-BC8B-FEC741EE8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68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E8A09E-11B9-557B-CBE5-B75E08F5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44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D3BD99-5130-463D-5039-EFA99C942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14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7B19B-18B4-F3AB-4B50-ADC7C28A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42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500FA-C1F6-4731-7540-9B96318DD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86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2C353-A3AD-5092-DF4C-69EBBDD50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7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14E8A-C44E-E400-3295-371D23315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EF56-A572-C187-93F0-4D67964DA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6661" y="39666"/>
            <a:ext cx="6603847" cy="1993644"/>
          </a:xfrm>
        </p:spPr>
        <p:txBody>
          <a:bodyPr anchor="t"/>
          <a:lstStyle/>
          <a:p>
            <a:r>
              <a:rPr lang="en-IN" dirty="0"/>
              <a:t>Business Problem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006FE9-3E8C-0002-2F83-835DC32DD9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52241" y="1993686"/>
            <a:ext cx="4634178" cy="483294"/>
          </a:xfrm>
        </p:spPr>
        <p:txBody>
          <a:bodyPr>
            <a:normAutofit/>
          </a:bodyPr>
          <a:lstStyle/>
          <a:p>
            <a:r>
              <a:rPr lang="en-IN" dirty="0"/>
              <a:t>The Business Challenge</a:t>
            </a:r>
            <a:endParaRPr lang="en-US" dirty="0"/>
          </a:p>
        </p:txBody>
      </p:sp>
      <p:pic>
        <p:nvPicPr>
          <p:cNvPr id="11" name="Picture Placeholder 10" descr="A group of food on plates">
            <a:extLst>
              <a:ext uri="{FF2B5EF4-FFF2-40B4-BE49-F238E27FC236}">
                <a16:creationId xmlns:a16="http://schemas.microsoft.com/office/drawing/2014/main" id="{E507965F-C6A8-DC70-FA03-557ED83CEE3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7275913" y="811214"/>
            <a:ext cx="4840129" cy="4840129"/>
          </a:xfr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813E3CC-9660-C2CE-5168-46F416A14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794498" y="4802959"/>
            <a:ext cx="1232643" cy="26296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8AF6F4B-8799-BEA6-09AE-47F3D8741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F0B9D7-85DB-13A7-6B26-A2EA13A18E1D}"/>
              </a:ext>
            </a:extLst>
          </p:cNvPr>
          <p:cNvSpPr txBox="1"/>
          <p:nvPr/>
        </p:nvSpPr>
        <p:spPr>
          <a:xfrm>
            <a:off x="501123" y="2897380"/>
            <a:ext cx="70658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Online food delivery companies handle </a:t>
            </a:r>
            <a:r>
              <a:rPr lang="en-US" b="1" dirty="0"/>
              <a:t>massive order data</a:t>
            </a:r>
            <a:r>
              <a:rPr lang="en-US" dirty="0"/>
              <a:t>, multiple restaurants, varied payment modes, and real-time revenue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Common challenges: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Unstructured data across months.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 reports → Time-consuming.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customer segmentation.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Error-prone order tracking.</a:t>
            </a:r>
          </a:p>
          <a:p>
            <a:pPr lvl="1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Need:</a:t>
            </a:r>
            <a:r>
              <a:rPr lang="en-US" dirty="0"/>
              <a:t> A robust DBMS for </a:t>
            </a:r>
            <a:r>
              <a:rPr lang="en-US" b="1" dirty="0"/>
              <a:t>sales analysis, revenue tracking, cancellation control, and smart reporting.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5746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812B4E-4BC1-35FD-723F-F52E53250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22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EBD12-6963-8250-AA26-5A7E57A82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28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38024-080F-6BD0-EA4A-A59F49EDB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11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5D794A-44C4-70A0-FEBA-658A22BAA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92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00152-EC1B-E6DE-7F87-5B0196426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24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F0CE8-3DCE-20FA-69E6-38F39F670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21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086" y="171706"/>
            <a:ext cx="5024521" cy="1923521"/>
          </a:xfrm>
        </p:spPr>
        <p:txBody>
          <a:bodyPr/>
          <a:lstStyle/>
          <a:p>
            <a:r>
              <a:rPr lang="en-IN" dirty="0"/>
              <a:t>Project Purpose</a:t>
            </a:r>
            <a:endParaRPr lang="en-US" dirty="0"/>
          </a:p>
        </p:txBody>
      </p:sp>
      <p:pic>
        <p:nvPicPr>
          <p:cNvPr id="49" name="Picture Placeholder 48" descr="A group of tacos on a stone plate">
            <a:extLst>
              <a:ext uri="{FF2B5EF4-FFF2-40B4-BE49-F238E27FC236}">
                <a16:creationId xmlns:a16="http://schemas.microsoft.com/office/drawing/2014/main" id="{01D776C5-7456-524D-BDA8-D3613EC750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794" y="1048054"/>
            <a:ext cx="4840129" cy="4840129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782C846-E8D4-3E14-ED79-585646B962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71718" y="1876220"/>
            <a:ext cx="3724353" cy="427876"/>
          </a:xfrm>
        </p:spPr>
        <p:txBody>
          <a:bodyPr/>
          <a:lstStyle/>
          <a:p>
            <a:r>
              <a:rPr lang="en-IN" dirty="0"/>
              <a:t>Why </a:t>
            </a:r>
            <a:r>
              <a:rPr lang="en-IN" dirty="0" err="1"/>
              <a:t>SmartBite</a:t>
            </a:r>
            <a:r>
              <a:rPr lang="en-IN" dirty="0"/>
              <a:t>?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AA8108-1481-D859-23FE-DB29F347E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081851" y="4387323"/>
            <a:ext cx="1232643" cy="26296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F4734-2560-3AF9-C0D5-7F6C4B78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C3525D-A31E-5EEC-BE56-FB09D39EF683}"/>
              </a:ext>
            </a:extLst>
          </p:cNvPr>
          <p:cNvSpPr txBox="1"/>
          <p:nvPr/>
        </p:nvSpPr>
        <p:spPr>
          <a:xfrm>
            <a:off x="6604000" y="2679444"/>
            <a:ext cx="58410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To design a </a:t>
            </a:r>
            <a:r>
              <a:rPr lang="en-IN" b="1" dirty="0"/>
              <a:t>complete database solution</a:t>
            </a:r>
            <a:r>
              <a:rPr lang="en-IN" dirty="0"/>
              <a:t> covering:</a:t>
            </a:r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📦 Food Items &amp; Prices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🍽️ Restaurant Info &amp;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👥 Customer Segmentation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🧾 Monthly Orders &amp; Combined Reports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📊 Real-Time Analytics</a:t>
            </a:r>
          </a:p>
          <a:p>
            <a:pPr lvl="1"/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To automate </a:t>
            </a:r>
            <a:r>
              <a:rPr lang="en-IN" b="1" dirty="0"/>
              <a:t>Sales, Revenue, Cancellations, Payment Trends, and Reporting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66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469" y="218797"/>
            <a:ext cx="6593168" cy="1883650"/>
          </a:xfrm>
        </p:spPr>
        <p:txBody>
          <a:bodyPr/>
          <a:lstStyle/>
          <a:p>
            <a:r>
              <a:rPr lang="en-IN" dirty="0"/>
              <a:t>Final Database Structure</a:t>
            </a:r>
            <a:endParaRPr lang="en-US" dirty="0"/>
          </a:p>
        </p:txBody>
      </p:sp>
      <p:pic>
        <p:nvPicPr>
          <p:cNvPr id="11" name="Content Placeholder 10" descr="A plate of brownies and a knife">
            <a:extLst>
              <a:ext uri="{FF2B5EF4-FFF2-40B4-BE49-F238E27FC236}">
                <a16:creationId xmlns:a16="http://schemas.microsoft.com/office/drawing/2014/main" id="{8AFEC5C7-DCA1-E6AF-89A5-82A56E749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" b="43"/>
          <a:stretch/>
        </p:blipFill>
        <p:spPr>
          <a:xfrm>
            <a:off x="665794" y="1048054"/>
            <a:ext cx="4840129" cy="4840129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5226E23-AA14-D475-E844-1A986A30E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089142" y="4692485"/>
            <a:ext cx="1232643" cy="2629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E24927A-4FA9-F8F6-FB43-06DDD04A1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81D095-BE13-0C33-DE2A-851390088FE0}"/>
              </a:ext>
            </a:extLst>
          </p:cNvPr>
          <p:cNvSpPr txBox="1"/>
          <p:nvPr/>
        </p:nvSpPr>
        <p:spPr>
          <a:xfrm>
            <a:off x="6171718" y="2118023"/>
            <a:ext cx="6223713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MASTER TABLES: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FoodItems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Item Code, Food Name, Type, Unit Price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Customers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Customer ID, Name, Member Type (Gold/Regular)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Restaurants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Restaurant Code, Name, 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TABLES: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Orders_January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Orders_April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Monthly Orders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AllOrders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Merged using Append Queries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RELATIONSHIPS: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 ↔️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FoodItems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(Many-to-One)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 ↔️ Customers (Many-to-One)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Orders ↔️ Restaurants (Many-to-One)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Referential Integrity enforced.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37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091" y="218797"/>
            <a:ext cx="7758546" cy="941825"/>
          </a:xfrm>
        </p:spPr>
        <p:txBody>
          <a:bodyPr/>
          <a:lstStyle/>
          <a:p>
            <a:r>
              <a:rPr lang="en-IN" sz="4000" b="1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Business Problem Areas Covered</a:t>
            </a:r>
            <a:endParaRPr lang="en-US" sz="4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226E23-AA14-D475-E844-1A986A30E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089142" y="4692485"/>
            <a:ext cx="1232643" cy="2629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E24927A-4FA9-F8F6-FB43-06DDD04A1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81D095-BE13-0C33-DE2A-851390088FE0}"/>
              </a:ext>
            </a:extLst>
          </p:cNvPr>
          <p:cNvSpPr txBox="1"/>
          <p:nvPr/>
        </p:nvSpPr>
        <p:spPr>
          <a:xfrm>
            <a:off x="6171718" y="2118023"/>
            <a:ext cx="6223713" cy="4413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Sales Analysis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What sells best?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Revenue Calculation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Gross, Net, Discounts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Cancelled Orders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Reasons, % by Food/Restaurant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ustomer Segmentation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Member type trends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estaurant Performance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Revenue &amp; Commission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Monthly Growth Trends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Jan–April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Payment Method Analysis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Cash/Card/UPI share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Master Data Validation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Data entry checks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Data Merge Automation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Append &amp; Union Queries </a:t>
            </a: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Forms &amp; Reports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— Real-life operations</a:t>
            </a:r>
          </a:p>
        </p:txBody>
      </p:sp>
      <p:pic>
        <p:nvPicPr>
          <p:cNvPr id="7" name="Picture Placeholder 11" descr="A bowl of food with a spoon">
            <a:extLst>
              <a:ext uri="{FF2B5EF4-FFF2-40B4-BE49-F238E27FC236}">
                <a16:creationId xmlns:a16="http://schemas.microsoft.com/office/drawing/2014/main" id="{721AB3BC-0B5B-01E9-D1FC-00CA069199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/>
        </p:blipFill>
        <p:spPr>
          <a:xfrm>
            <a:off x="176392" y="1320801"/>
            <a:ext cx="5513208" cy="4368799"/>
          </a:xfr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2AFC944D-B06F-74FA-BF85-39ED47335374}"/>
              </a:ext>
            </a:extLst>
          </p:cNvPr>
          <p:cNvSpPr txBox="1">
            <a:spLocks/>
          </p:cNvSpPr>
          <p:nvPr/>
        </p:nvSpPr>
        <p:spPr>
          <a:xfrm>
            <a:off x="7287997" y="1160622"/>
            <a:ext cx="5279231" cy="53976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10 Core Business Scenarios: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070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A person holding a bowl of food">
            <a:extLst>
              <a:ext uri="{FF2B5EF4-FFF2-40B4-BE49-F238E27FC236}">
                <a16:creationId xmlns:a16="http://schemas.microsoft.com/office/drawing/2014/main" id="{6D7B95FB-2348-7ED6-4CB3-DE08C8FC1C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" b="47"/>
          <a:stretch/>
        </p:blipFill>
        <p:spPr>
          <a:xfrm>
            <a:off x="6096000" y="986277"/>
            <a:ext cx="6063576" cy="4804923"/>
          </a:xfr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28328E6-7A3E-B28B-E436-3B4D78F9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30" b="36705"/>
          <a:stretch/>
        </p:blipFill>
        <p:spPr>
          <a:xfrm rot="5400000">
            <a:off x="218544" y="421006"/>
            <a:ext cx="1227349" cy="166443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FC944D-B06F-74FA-BF85-39ED47335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7457" y="986277"/>
            <a:ext cx="2879853" cy="539762"/>
          </a:xfrm>
        </p:spPr>
        <p:txBody>
          <a:bodyPr/>
          <a:lstStyle/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Insights Unlocked</a:t>
            </a: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97B449-147C-54F4-D575-F117EE57E535}"/>
              </a:ext>
            </a:extLst>
          </p:cNvPr>
          <p:cNvSpPr txBox="1">
            <a:spLocks/>
          </p:cNvSpPr>
          <p:nvPr/>
        </p:nvSpPr>
        <p:spPr>
          <a:xfrm>
            <a:off x="3011056" y="124975"/>
            <a:ext cx="7758546" cy="94182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IN" sz="40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 Example Key Insights</a:t>
            </a:r>
            <a:endParaRPr lang="en-IN" sz="4000" dirty="0">
              <a:latin typeface="Chamberi Super Display 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BBCB2-7487-C727-D654-520A1DFD4A63}"/>
              </a:ext>
            </a:extLst>
          </p:cNvPr>
          <p:cNvSpPr txBox="1"/>
          <p:nvPr/>
        </p:nvSpPr>
        <p:spPr>
          <a:xfrm>
            <a:off x="304800" y="2110307"/>
            <a:ext cx="5412510" cy="402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Top 5 selling food items each month.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Gross vs Net Revenue with Gold membership discounts.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Restaurant-wise sales &amp; auto-commission (20%).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Cancellation % — which food/restaurant needs attention.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Loyalty effect: Gold vs Regular customer spending.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Preferred payment methods &amp; their cancellation ratio.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Monthly revenue growth trend: Jan–Apr.</a:t>
            </a:r>
          </a:p>
        </p:txBody>
      </p:sp>
    </p:spTree>
    <p:extLst>
      <p:ext uri="{BB962C8B-B14F-4D97-AF65-F5344CB8AC3E}">
        <p14:creationId xmlns:p14="http://schemas.microsoft.com/office/powerpoint/2010/main" val="159903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B28328E6-7A3E-B28B-E436-3B4D78F9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30" b="36705"/>
          <a:stretch/>
        </p:blipFill>
        <p:spPr>
          <a:xfrm rot="5400000">
            <a:off x="7016507" y="296916"/>
            <a:ext cx="1227349" cy="1664439"/>
          </a:xfrm>
          <a:prstGeom prst="rect">
            <a:avLst/>
          </a:prstGeom>
        </p:spPr>
      </p:pic>
      <p:pic>
        <p:nvPicPr>
          <p:cNvPr id="49" name="Picture Placeholder 48" descr="A group of tacos with sauce and limes">
            <a:extLst>
              <a:ext uri="{FF2B5EF4-FFF2-40B4-BE49-F238E27FC236}">
                <a16:creationId xmlns:a16="http://schemas.microsoft.com/office/drawing/2014/main" id="{01D776C5-7456-524D-BDA8-D3613EC750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xfrm>
            <a:off x="4322618" y="2176480"/>
            <a:ext cx="7869382" cy="35975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AFC944D-B06F-74FA-BF85-39ED47335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789" y="1368864"/>
            <a:ext cx="5279231" cy="539762"/>
          </a:xfrm>
        </p:spPr>
        <p:txBody>
          <a:bodyPr/>
          <a:lstStyle/>
          <a:p>
            <a:r>
              <a:rPr lang="en-IN" sz="18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How </a:t>
            </a:r>
            <a:r>
              <a:rPr lang="en-IN" sz="1800" b="1" dirty="0" err="1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SmartBite</a:t>
            </a:r>
            <a:r>
              <a:rPr lang="en-IN" sz="18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 Solves It</a:t>
            </a:r>
            <a:br>
              <a:rPr lang="en-IN" sz="1800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>
              <a:latin typeface="Chamberi Super Display 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9A05133-C091-3D4E-3B03-1F8898114D33}"/>
              </a:ext>
            </a:extLst>
          </p:cNvPr>
          <p:cNvSpPr txBox="1">
            <a:spLocks/>
          </p:cNvSpPr>
          <p:nvPr/>
        </p:nvSpPr>
        <p:spPr>
          <a:xfrm>
            <a:off x="443345" y="168637"/>
            <a:ext cx="6271491" cy="18448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IN" sz="40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Smart Solution Approach</a:t>
            </a:r>
            <a:endParaRPr lang="en-IN" sz="4000" dirty="0">
              <a:latin typeface="Chamberi Super Display 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343AE-EBEE-8B2F-D959-6028A6A35BE4}"/>
              </a:ext>
            </a:extLst>
          </p:cNvPr>
          <p:cNvSpPr txBox="1"/>
          <p:nvPr/>
        </p:nvSpPr>
        <p:spPr>
          <a:xfrm>
            <a:off x="256726" y="2281381"/>
            <a:ext cx="40658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Crosstab Queries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→ Monthly trends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Calculated Fields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→ Gross/Net Revenue, Discounts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Group By Queries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→ Cancellation patterns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Append &amp; Union Queries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→ Merging monthly data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Data Validation Rules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→ Clean data only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Macros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→ Auto-open reports/forms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Linked Forms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→ Smooth data entry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IN" sz="1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✔️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AutoNumber Order IDs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→ Zero duplication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459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9159" y="86293"/>
            <a:ext cx="5024521" cy="1923521"/>
          </a:xfrm>
        </p:spPr>
        <p:txBody>
          <a:bodyPr/>
          <a:lstStyle/>
          <a:p>
            <a:r>
              <a:rPr lang="en-IN" sz="44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Final Calculation Fields</a:t>
            </a:r>
            <a:endParaRPr lang="en-US" sz="4400" dirty="0">
              <a:latin typeface="Chamberi Super Display "/>
            </a:endParaRPr>
          </a:p>
        </p:txBody>
      </p:sp>
      <p:pic>
        <p:nvPicPr>
          <p:cNvPr id="49" name="Picture Placeholder 48" descr="A group of tacos on a stone plate">
            <a:extLst>
              <a:ext uri="{FF2B5EF4-FFF2-40B4-BE49-F238E27FC236}">
                <a16:creationId xmlns:a16="http://schemas.microsoft.com/office/drawing/2014/main" id="{01D776C5-7456-524D-BDA8-D3613EC750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794" y="1048054"/>
            <a:ext cx="4840129" cy="4840129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782C846-E8D4-3E14-ED79-585646B962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1764" y="1423638"/>
            <a:ext cx="3724353" cy="427876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1800" b="1" dirty="0">
                <a:effectLst/>
                <a:latin typeface="Chamberi Super Display "/>
                <a:ea typeface="Calibri" panose="020F0502020204030204" pitchFamily="34" charset="0"/>
                <a:cs typeface="Mangal" panose="02040503050203030202" pitchFamily="18" charset="0"/>
              </a:rPr>
              <a:t>Key Calculations Used:</a:t>
            </a:r>
            <a:endParaRPr lang="en-IN" sz="1800" dirty="0">
              <a:effectLst/>
              <a:latin typeface="Chamberi Super Display 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AA8108-1481-D859-23FE-DB29F347E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081851" y="4387323"/>
            <a:ext cx="1232643" cy="26296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F4734-2560-3AF9-C0D5-7F6C4B78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C3525D-A31E-5EEC-BE56-FB09D39EF683}"/>
              </a:ext>
            </a:extLst>
          </p:cNvPr>
          <p:cNvSpPr txBox="1"/>
          <p:nvPr/>
        </p:nvSpPr>
        <p:spPr>
          <a:xfrm>
            <a:off x="6171718" y="2906506"/>
            <a:ext cx="5841075" cy="217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Gross Revenue = Quantity × Unit Price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Discount = 10% for Gold Members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Net Revenue = Gross Revenue – Discount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Commission = Net Revenue × 20%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Cancellation % = Cancelled Orders ÷ Total Orders × 100</a:t>
            </a:r>
          </a:p>
        </p:txBody>
      </p:sp>
    </p:spTree>
    <p:extLst>
      <p:ext uri="{BB962C8B-B14F-4D97-AF65-F5344CB8AC3E}">
        <p14:creationId xmlns:p14="http://schemas.microsoft.com/office/powerpoint/2010/main" val="389776135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24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737C54"/>
      </a:accent1>
      <a:accent2>
        <a:srgbClr val="BDB5A2"/>
      </a:accent2>
      <a:accent3>
        <a:srgbClr val="4D4247"/>
      </a:accent3>
      <a:accent4>
        <a:srgbClr val="DEC8C9"/>
      </a:accent4>
      <a:accent5>
        <a:srgbClr val="6D7383"/>
      </a:accent5>
      <a:accent6>
        <a:srgbClr val="958381"/>
      </a:accent6>
      <a:hlink>
        <a:srgbClr val="467886"/>
      </a:hlink>
      <a:folHlink>
        <a:srgbClr val="96607D"/>
      </a:folHlink>
    </a:clrScheme>
    <a:fontScheme name="Custom 166">
      <a:majorFont>
        <a:latin typeface="Chamberi Super Display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oodScrapbook_Win32_SL_V5" id="{0AA88523-B83D-4B3B-A0FD-B36C0C47AAAA}" vid="{64FE718D-A302-4E96-BFCA-81CBB8AD7C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73A56F-6BA6-4341-A4BD-D30C8B6C40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458EF5-D8DC-4F71-8CC9-369D1AA91F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C1F3AC-182C-4744-84BA-9B28F56022D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Favorite local foods album</Template>
  <TotalTime>54</TotalTime>
  <Words>748</Words>
  <Application>Microsoft Office PowerPoint</Application>
  <PresentationFormat>Widescreen</PresentationFormat>
  <Paragraphs>87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 Unicode MS</vt:lpstr>
      <vt:lpstr>Aptos</vt:lpstr>
      <vt:lpstr>Arial</vt:lpstr>
      <vt:lpstr>Calibri</vt:lpstr>
      <vt:lpstr>Chamberi Super Display</vt:lpstr>
      <vt:lpstr>Chamberi Super Display </vt:lpstr>
      <vt:lpstr>Gill Sans Nova Light</vt:lpstr>
      <vt:lpstr>Segoe UI Emoji</vt:lpstr>
      <vt:lpstr>Segoe UI Symbol</vt:lpstr>
      <vt:lpstr>Symbol</vt:lpstr>
      <vt:lpstr>Wingdings</vt:lpstr>
      <vt:lpstr>Custom</vt:lpstr>
      <vt:lpstr>SmartBite- Online Food Delivery Database Management System</vt:lpstr>
      <vt:lpstr>PowerPoint Presentation</vt:lpstr>
      <vt:lpstr>Business Problem</vt:lpstr>
      <vt:lpstr>Project Purpose</vt:lpstr>
      <vt:lpstr>Final Database Structure</vt:lpstr>
      <vt:lpstr>Business Problem Areas Covered</vt:lpstr>
      <vt:lpstr>Insights Unlocked</vt:lpstr>
      <vt:lpstr>How SmartBite Solves It </vt:lpstr>
      <vt:lpstr>Final Calculation Fields</vt:lpstr>
      <vt:lpstr>Sample Business Questions</vt:lpstr>
      <vt:lpstr>Final Delivery Plan</vt:lpstr>
      <vt:lpstr>PowerPoint Presentation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Rajeev Tiwari</dc:creator>
  <cp:lastModifiedBy>Rajeev Tiwari</cp:lastModifiedBy>
  <cp:revision>2</cp:revision>
  <dcterms:created xsi:type="dcterms:W3CDTF">2025-07-03T05:45:10Z</dcterms:created>
  <dcterms:modified xsi:type="dcterms:W3CDTF">2025-07-03T06:42:08Z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